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Maven Pr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072924-BEB8-493D-800A-C14D820283D7}">
  <a:tblStyle styleId="{B2072924-BEB8-493D-800A-C14D82028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MavenPro-bold.fntdata"/><Relationship Id="rId27" Type="http://schemas.openxmlformats.org/officeDocument/2006/relationships/font" Target="fonts/MavenPr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c33db3eec9_1_7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2c33db3eec9_1_7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51" name="Google Shape;351;g2c33db3eec9_1_75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2c33db3eec9_1_7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c33db3eec9_1_7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2c33db3eec9_1_7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c33db3eec9_1_13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2c33db3eec9_1_13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c33db3eec9_1_12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c33db3eec9_1_12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c33db3eec9_1_13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2c33db3eec9_1_13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c33db3eec9_1_14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c33db3eec9_1_14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c33db3eec9_1_15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2c33db3eec9_1_15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01" name="Google Shape;501;g2c33db3eec9_1_156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2c33db3eec9_1_15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2c33db3eec9_1_15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g2c33db3eec9_1_15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c33db3eec9_1_16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g2c33db3eec9_1_16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11" name="Google Shape;511;g2c33db3eec9_1_165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2c33db3eec9_1_16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c33db3eec9_1_16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2c33db3eec9_1_16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33db3eec9_1_8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c33db3eec9_1_8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c353c2ed76_1_2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2c353c2ed76_1_29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353c2ed76_1_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2c353c2ed76_1_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80" name="Google Shape;380;g2c353c2ed76_1_3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2c353c2ed76_1_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c353c2ed76_1_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g2c353c2ed76_1_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c33db3eec9_1_9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2c33db3eec9_1_9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92" name="Google Shape;392;g2c33db3eec9_1_93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2c33db3eec9_1_9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c33db3eec9_1_9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2c33db3eec9_1_9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c353c2ed76_1_4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g2c353c2ed76_1_4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04" name="Google Shape;404;g2c353c2ed76_1_46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2c353c2ed76_1_4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2c353c2ed76_1_46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2c353c2ed76_1_46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c33db3eec9_1_10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2c33db3eec9_1_10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c353c2ed76_1_8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c353c2ed76_1_83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c33db3eec9_1_1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c33db3eec9_1_11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81" name="Google Shape;281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82" name="Google Shape;282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85" name="Google Shape;285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6" name="Google Shape;286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87" name="Google Shape;287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88" name="Google Shape;288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1" name="Google Shape;291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92" name="Google Shape;292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3" name="Google Shape;293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4" name="Google Shape;294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7" name="Google Shape;297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8" name="Google Shape;298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9" name="Google Shape;299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00" name="Google Shape;300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03" name="Google Shape;303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04" name="Google Shape;304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05" name="Google Shape;305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06" name="Google Shape;306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07" name="Google Shape;307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0" name="Google Shape;310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311" name="Google Shape;311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312" name="Google Shape;312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313" name="Google Shape;313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314" name="Google Shape;314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5" name="Google Shape;315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6" name="Google Shape;316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9" name="Google Shape;319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20" name="Google Shape;320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21" name="Google Shape;321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24" name="Google Shape;324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325" name="Google Shape;325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326" name="Google Shape;326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27" name="Google Shape;327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28" name="Google Shape;328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31" name="Google Shape;331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333" name="Google Shape;333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34" name="Google Shape;334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35" name="Google Shape;335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38" name="Google Shape;338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339" name="Google Shape;339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40" name="Google Shape;340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41" name="Google Shape;341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44" name="Google Shape;344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345" name="Google Shape;345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46" name="Google Shape;346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47" name="Google Shape;347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275" name="Google Shape;275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0" Type="http://schemas.openxmlformats.org/officeDocument/2006/relationships/image" Target="../media/image28.png"/><Relationship Id="rId9" Type="http://schemas.openxmlformats.org/officeDocument/2006/relationships/image" Target="../media/image24.png"/><Relationship Id="rId5" Type="http://schemas.openxmlformats.org/officeDocument/2006/relationships/image" Target="../media/image34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41.jpg"/><Relationship Id="rId6" Type="http://schemas.openxmlformats.org/officeDocument/2006/relationships/image" Target="../media/image19.png"/><Relationship Id="rId7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32.png"/><Relationship Id="rId7" Type="http://schemas.openxmlformats.org/officeDocument/2006/relationships/image" Target="../media/image45.png"/><Relationship Id="rId8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32.png"/><Relationship Id="rId13" Type="http://schemas.openxmlformats.org/officeDocument/2006/relationships/image" Target="../media/image39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42.png"/><Relationship Id="rId9" Type="http://schemas.openxmlformats.org/officeDocument/2006/relationships/image" Target="../media/image40.png"/><Relationship Id="rId1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33.png"/><Relationship Id="rId7" Type="http://schemas.openxmlformats.org/officeDocument/2006/relationships/image" Target="../media/image17.png"/><Relationship Id="rId8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7.png"/><Relationship Id="rId5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7.png"/><Relationship Id="rId5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5"/>
          <p:cNvSpPr txBox="1"/>
          <p:nvPr/>
        </p:nvSpPr>
        <p:spPr>
          <a:xfrm>
            <a:off x="1019400" y="956800"/>
            <a:ext cx="7105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5000">
                <a:solidFill>
                  <a:srgbClr val="FFF2CC"/>
                </a:solidFill>
              </a:rPr>
              <a:t>Smartifying the </a:t>
            </a:r>
            <a:endParaRPr b="1" sz="5000">
              <a:solidFill>
                <a:srgbClr val="FFF2CC"/>
              </a:solidFill>
            </a:endParaRPr>
          </a:p>
          <a:p>
            <a:pPr indent="0" lvl="0" marL="0" marR="0" rtl="0" algn="ctr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5000">
                <a:solidFill>
                  <a:srgbClr val="FFF2CC"/>
                </a:solidFill>
              </a:rPr>
              <a:t>electric grid </a:t>
            </a:r>
            <a:endParaRPr b="1" sz="50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5"/>
          <p:cNvSpPr txBox="1"/>
          <p:nvPr/>
        </p:nvSpPr>
        <p:spPr>
          <a:xfrm>
            <a:off x="1019404" y="2726200"/>
            <a:ext cx="71052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6800">
                <a:solidFill>
                  <a:srgbClr val="FFFFFF"/>
                </a:solidFill>
              </a:rPr>
              <a:t>-</a:t>
            </a:r>
            <a:endParaRPr sz="68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800">
                <a:solidFill>
                  <a:srgbClr val="FFFFFF"/>
                </a:solidFill>
              </a:rPr>
              <a:t>Илиана Генова (ТУЕС'2021)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800">
                <a:solidFill>
                  <a:schemeClr val="lt1"/>
                </a:solidFill>
              </a:rPr>
              <a:t>Венелин Атанасов</a:t>
            </a:r>
            <a:r>
              <a:rPr b="1" lang="bg" sz="1800">
                <a:solidFill>
                  <a:schemeClr val="lt1"/>
                </a:solidFill>
              </a:rPr>
              <a:t> (ТУЕС'2021)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800">
                <a:solidFill>
                  <a:schemeClr val="lt1"/>
                </a:solidFill>
              </a:rPr>
              <a:t>Стефан Антонов (ТУЕС'2021)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4"/>
          <p:cNvSpPr/>
          <p:nvPr/>
        </p:nvSpPr>
        <p:spPr>
          <a:xfrm flipH="1">
            <a:off x="-38901" y="-1962"/>
            <a:ext cx="9259095" cy="5147429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4" name="Google Shape;454;p34"/>
          <p:cNvSpPr/>
          <p:nvPr/>
        </p:nvSpPr>
        <p:spPr>
          <a:xfrm flipH="1">
            <a:off x="6170084" y="0"/>
            <a:ext cx="3050124" cy="5143500"/>
          </a:xfrm>
          <a:custGeom>
            <a:rect b="b" l="l" r="r" t="t"/>
            <a:pathLst>
              <a:path extrusionOk="0" h="10287000" w="6100247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42665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4"/>
          <p:cNvSpPr/>
          <p:nvPr/>
        </p:nvSpPr>
        <p:spPr>
          <a:xfrm flipH="1">
            <a:off x="-38900" y="-20725"/>
            <a:ext cx="3178328" cy="5184958"/>
          </a:xfrm>
          <a:custGeom>
            <a:rect b="b" l="l" r="r" t="t"/>
            <a:pathLst>
              <a:path extrusionOk="0" h="10369916" w="635665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34752" r="0" t="0"/>
            </a:stretch>
          </a:blipFill>
          <a:ln>
            <a:noFill/>
          </a:ln>
        </p:spPr>
      </p:sp>
      <p:sp>
        <p:nvSpPr>
          <p:cNvPr id="456" name="Google Shape;456;p34"/>
          <p:cNvSpPr txBox="1"/>
          <p:nvPr/>
        </p:nvSpPr>
        <p:spPr>
          <a:xfrm>
            <a:off x="2476500" y="476250"/>
            <a:ext cx="4621380" cy="581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4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58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Технологии</a:t>
            </a:r>
            <a:endParaRPr b="1" sz="58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1303" y="691600"/>
            <a:ext cx="1623800" cy="162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4"/>
          <p:cNvPicPr preferRelativeResize="0"/>
          <p:nvPr/>
        </p:nvPicPr>
        <p:blipFill rotWithShape="1">
          <a:blip r:embed="rId6">
            <a:alphaModFix/>
          </a:blip>
          <a:srcRect b="40033" l="14183" r="14362" t="33087"/>
          <a:stretch/>
        </p:blipFill>
        <p:spPr>
          <a:xfrm>
            <a:off x="2625675" y="3881375"/>
            <a:ext cx="4013550" cy="10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4"/>
          <p:cNvPicPr preferRelativeResize="0"/>
          <p:nvPr/>
        </p:nvPicPr>
        <p:blipFill rotWithShape="1">
          <a:blip r:embed="rId7">
            <a:alphaModFix/>
          </a:blip>
          <a:srcRect b="22673" l="0" r="0" t="30817"/>
          <a:stretch/>
        </p:blipFill>
        <p:spPr>
          <a:xfrm>
            <a:off x="626975" y="1216563"/>
            <a:ext cx="2782217" cy="80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4530" y="2184267"/>
            <a:ext cx="3929878" cy="153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01550" y="1301775"/>
            <a:ext cx="2435663" cy="162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70075" y="2359050"/>
            <a:ext cx="2947425" cy="136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8" name="Google Shape;468;p35"/>
          <p:cNvSpPr/>
          <p:nvPr/>
        </p:nvSpPr>
        <p:spPr>
          <a:xfrm flipH="1">
            <a:off x="-1" y="-1962"/>
            <a:ext cx="9259095" cy="5147429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9" name="Google Shape;469;p35"/>
          <p:cNvSpPr/>
          <p:nvPr/>
        </p:nvSpPr>
        <p:spPr>
          <a:xfrm>
            <a:off x="2506048" y="1584697"/>
            <a:ext cx="4247000" cy="2966498"/>
          </a:xfrm>
          <a:custGeom>
            <a:rect b="b" l="l" r="r" t="t"/>
            <a:pathLst>
              <a:path extrusionOk="0" h="10591800" w="15163800">
                <a:moveTo>
                  <a:pt x="15163800" y="254000"/>
                </a:moveTo>
                <a:lnTo>
                  <a:pt x="15163800" y="10337800"/>
                </a:lnTo>
                <a:cubicBezTo>
                  <a:pt x="15163800" y="10478135"/>
                  <a:pt x="15050136" y="10591800"/>
                  <a:pt x="14909800" y="10591800"/>
                </a:cubicBezTo>
                <a:lnTo>
                  <a:pt x="254000" y="10591800"/>
                </a:lnTo>
                <a:cubicBezTo>
                  <a:pt x="113665" y="10591800"/>
                  <a:pt x="0" y="10478135"/>
                  <a:pt x="0" y="10337800"/>
                </a:cubicBezTo>
                <a:lnTo>
                  <a:pt x="0" y="254000"/>
                </a:lnTo>
                <a:cubicBezTo>
                  <a:pt x="0" y="113665"/>
                  <a:pt x="113665" y="0"/>
                  <a:pt x="254000" y="0"/>
                </a:cubicBezTo>
                <a:lnTo>
                  <a:pt x="14909800" y="0"/>
                </a:lnTo>
                <a:cubicBezTo>
                  <a:pt x="15050136" y="0"/>
                  <a:pt x="15163800" y="113665"/>
                  <a:pt x="15163800" y="25400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320" r="-2319" t="0"/>
            </a:stretch>
          </a:blipFill>
          <a:ln cap="sq" cmpd="sng" w="57150">
            <a:solidFill>
              <a:srgbClr val="FF56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5"/>
          <p:cNvSpPr/>
          <p:nvPr/>
        </p:nvSpPr>
        <p:spPr>
          <a:xfrm>
            <a:off x="6114946" y="3239272"/>
            <a:ext cx="1562813" cy="1904228"/>
          </a:xfrm>
          <a:custGeom>
            <a:rect b="b" l="l" r="r" t="t"/>
            <a:pathLst>
              <a:path extrusionOk="0" h="3808456" w="3125627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59157" l="-85193" r="-99390" t="-74399"/>
            </a:stretch>
          </a:blipFill>
          <a:ln>
            <a:noFill/>
          </a:ln>
        </p:spPr>
      </p:sp>
      <p:sp>
        <p:nvSpPr>
          <p:cNvPr id="471" name="Google Shape;471;p35"/>
          <p:cNvSpPr txBox="1"/>
          <p:nvPr/>
        </p:nvSpPr>
        <p:spPr>
          <a:xfrm>
            <a:off x="1372826" y="485775"/>
            <a:ext cx="6513444" cy="684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83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6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Демо</a:t>
            </a:r>
            <a:endParaRPr b="1" sz="60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5"/>
          <p:cNvSpPr/>
          <p:nvPr/>
        </p:nvSpPr>
        <p:spPr>
          <a:xfrm flipH="1">
            <a:off x="0" y="-20712"/>
            <a:ext cx="3178328" cy="5184958"/>
          </a:xfrm>
          <a:custGeom>
            <a:rect b="b" l="l" r="r" t="t"/>
            <a:pathLst>
              <a:path extrusionOk="0" h="10369916" w="635665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34752" r="0" t="0"/>
            </a:stretch>
          </a:blipFill>
          <a:ln>
            <a:noFill/>
          </a:ln>
        </p:spPr>
      </p:sp>
      <p:sp>
        <p:nvSpPr>
          <p:cNvPr id="473" name="Google Shape;473;p35"/>
          <p:cNvSpPr/>
          <p:nvPr/>
        </p:nvSpPr>
        <p:spPr>
          <a:xfrm flipH="1">
            <a:off x="6928818" y="0"/>
            <a:ext cx="3401664" cy="5736313"/>
          </a:xfrm>
          <a:custGeom>
            <a:rect b="b" l="l" r="r" t="t"/>
            <a:pathLst>
              <a:path extrusionOk="0" h="11472625" w="6803329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142665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6"/>
          <p:cNvSpPr/>
          <p:nvPr/>
        </p:nvSpPr>
        <p:spPr>
          <a:xfrm flipH="1">
            <a:off x="-1" y="0"/>
            <a:ext cx="9259095" cy="5147429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9" name="Google Shape;479;p36"/>
          <p:cNvSpPr/>
          <p:nvPr/>
        </p:nvSpPr>
        <p:spPr>
          <a:xfrm>
            <a:off x="5690059" y="2212866"/>
            <a:ext cx="3569035" cy="2930635"/>
          </a:xfrm>
          <a:custGeom>
            <a:rect b="b" l="l" r="r" t="t"/>
            <a:pathLst>
              <a:path extrusionOk="0" h="5861269" w="713807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52748" r="0" t="-113894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6"/>
          <p:cNvSpPr/>
          <p:nvPr/>
        </p:nvSpPr>
        <p:spPr>
          <a:xfrm rot="3813788">
            <a:off x="-2593850" y="-888706"/>
            <a:ext cx="5018315" cy="4973604"/>
          </a:xfrm>
          <a:custGeom>
            <a:rect b="b" l="l" r="r" t="t"/>
            <a:pathLst>
              <a:path extrusionOk="0" h="9951936" w="10041401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1" name="Google Shape;481;p36"/>
          <p:cNvSpPr txBox="1"/>
          <p:nvPr/>
        </p:nvSpPr>
        <p:spPr>
          <a:xfrm>
            <a:off x="2208683" y="357188"/>
            <a:ext cx="6097117" cy="7181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48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Процес на работа</a:t>
            </a:r>
            <a:endParaRPr b="1" sz="48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6"/>
          <p:cNvSpPr txBox="1"/>
          <p:nvPr/>
        </p:nvSpPr>
        <p:spPr>
          <a:xfrm>
            <a:off x="1891159" y="1300102"/>
            <a:ext cx="5361682" cy="426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79400" lvl="1" marL="55880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•"/>
            </a:pPr>
            <a:r>
              <a:rPr b="1" i="0" lang="bg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кой върху какво е работил?</a:t>
            </a:r>
            <a:endParaRPr sz="700"/>
          </a:p>
        </p:txBody>
      </p:sp>
      <p:sp>
        <p:nvSpPr>
          <p:cNvPr id="483" name="Google Shape;483;p36"/>
          <p:cNvSpPr txBox="1"/>
          <p:nvPr/>
        </p:nvSpPr>
        <p:spPr>
          <a:xfrm>
            <a:off x="2131100" y="2178625"/>
            <a:ext cx="4717500" cy="2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bg" sz="2800">
                <a:solidFill>
                  <a:schemeClr val="lt1"/>
                </a:solidFill>
              </a:rPr>
              <a:t>Web UI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bg" sz="2800">
                <a:solidFill>
                  <a:schemeClr val="lt1"/>
                </a:solidFill>
              </a:rPr>
              <a:t>Backend/Симулация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bg" sz="2800">
                <a:solidFill>
                  <a:schemeClr val="lt1"/>
                </a:solidFill>
              </a:rPr>
              <a:t>Хардуер и комуникация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7"/>
          <p:cNvSpPr/>
          <p:nvPr/>
        </p:nvSpPr>
        <p:spPr>
          <a:xfrm flipH="1">
            <a:off x="-1" y="-20117"/>
            <a:ext cx="9144000" cy="5163617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9" name="Google Shape;489;p37"/>
          <p:cNvSpPr txBox="1"/>
          <p:nvPr/>
        </p:nvSpPr>
        <p:spPr>
          <a:xfrm>
            <a:off x="1184592" y="64774"/>
            <a:ext cx="771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4500">
                <a:solidFill>
                  <a:srgbClr val="FFF2CC"/>
                </a:solidFill>
              </a:rPr>
              <a:t>Н</a:t>
            </a:r>
            <a:r>
              <a:rPr b="1" lang="bg" sz="45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ашето преживяване</a:t>
            </a:r>
            <a:endParaRPr b="1" sz="45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7"/>
          <p:cNvSpPr/>
          <p:nvPr/>
        </p:nvSpPr>
        <p:spPr>
          <a:xfrm flipH="1" rot="10800000">
            <a:off x="0" y="4353461"/>
            <a:ext cx="2654651" cy="790040"/>
          </a:xfrm>
          <a:custGeom>
            <a:rect b="b" l="l" r="r" t="t"/>
            <a:pathLst>
              <a:path extrusionOk="0" h="1580079" w="5309302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36891" l="0" r="-87104" t="0"/>
            </a:stretch>
          </a:blipFill>
          <a:ln>
            <a:noFill/>
          </a:ln>
        </p:spPr>
      </p:sp>
      <p:sp>
        <p:nvSpPr>
          <p:cNvPr id="491" name="Google Shape;491;p37"/>
          <p:cNvSpPr/>
          <p:nvPr/>
        </p:nvSpPr>
        <p:spPr>
          <a:xfrm rot="10800000">
            <a:off x="7747777" y="-20116"/>
            <a:ext cx="1396223" cy="778927"/>
          </a:xfrm>
          <a:custGeom>
            <a:rect b="b" l="l" r="r" t="t"/>
            <a:pathLst>
              <a:path extrusionOk="0" h="1557854" w="2792446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76640" t="-244601"/>
            </a:stretch>
          </a:blipFill>
          <a:ln>
            <a:noFill/>
          </a:ln>
        </p:spPr>
      </p:sp>
      <p:sp>
        <p:nvSpPr>
          <p:cNvPr id="492" name="Google Shape;492;p37"/>
          <p:cNvSpPr/>
          <p:nvPr/>
        </p:nvSpPr>
        <p:spPr>
          <a:xfrm>
            <a:off x="6176477" y="3033001"/>
            <a:ext cx="2967524" cy="2180072"/>
          </a:xfrm>
          <a:custGeom>
            <a:rect b="b" l="l" r="r" t="t"/>
            <a:pathLst>
              <a:path extrusionOk="0" h="5861269" w="713807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52748" r="0" t="-113894"/>
            </a:stretch>
          </a:blipFill>
          <a:ln>
            <a:noFill/>
          </a:ln>
        </p:spPr>
      </p:sp>
      <p:sp>
        <p:nvSpPr>
          <p:cNvPr id="493" name="Google Shape;493;p37"/>
          <p:cNvSpPr/>
          <p:nvPr/>
        </p:nvSpPr>
        <p:spPr>
          <a:xfrm>
            <a:off x="407303" y="20206"/>
            <a:ext cx="1607675" cy="1220173"/>
          </a:xfrm>
          <a:custGeom>
            <a:rect b="b" l="l" r="r" t="t"/>
            <a:pathLst>
              <a:path extrusionOk="0" h="2440345" w="3215350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1399" l="0" r="0" t="-10354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37"/>
          <p:cNvSpPr txBox="1"/>
          <p:nvPr/>
        </p:nvSpPr>
        <p:spPr>
          <a:xfrm>
            <a:off x="1850931" y="1082133"/>
            <a:ext cx="677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350" y="3629675"/>
            <a:ext cx="1960174" cy="145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3400" y="1020300"/>
            <a:ext cx="5340799" cy="399632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7"/>
          <p:cNvSpPr txBox="1"/>
          <p:nvPr/>
        </p:nvSpPr>
        <p:spPr>
          <a:xfrm>
            <a:off x="309150" y="1437275"/>
            <a:ext cx="32541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1" lang="bg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Incredible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1" lang="bg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Good stuff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1" lang="bg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Fabulous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b="1" lang="bg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Bonita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7" name="Google Shape;507;p38"/>
          <p:cNvSpPr txBox="1"/>
          <p:nvPr/>
        </p:nvSpPr>
        <p:spPr>
          <a:xfrm>
            <a:off x="961313" y="1722413"/>
            <a:ext cx="72213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6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59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Благодар</a:t>
            </a:r>
            <a:r>
              <a:rPr b="1" lang="bg" sz="5900">
                <a:solidFill>
                  <a:srgbClr val="FFF2CC"/>
                </a:solidFill>
              </a:rPr>
              <a:t>им</a:t>
            </a:r>
            <a:r>
              <a:rPr b="1" lang="bg" sz="59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 за вниманието!</a:t>
            </a:r>
            <a:endParaRPr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7" name="Google Shape;517;p39"/>
          <p:cNvSpPr txBox="1"/>
          <p:nvPr/>
        </p:nvSpPr>
        <p:spPr>
          <a:xfrm>
            <a:off x="1145813" y="439623"/>
            <a:ext cx="685237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2500">
                <a:solidFill>
                  <a:srgbClr val="F9F0D7"/>
                </a:solidFill>
                <a:latin typeface="Arial"/>
                <a:ea typeface="Arial"/>
                <a:cs typeface="Arial"/>
                <a:sym typeface="Arial"/>
              </a:rPr>
              <a:t>Сълита за използване </a:t>
            </a:r>
            <a:endParaRPr sz="700"/>
          </a:p>
        </p:txBody>
      </p:sp>
      <p:sp>
        <p:nvSpPr>
          <p:cNvPr id="518" name="Google Shape;518;p39"/>
          <p:cNvSpPr/>
          <p:nvPr/>
        </p:nvSpPr>
        <p:spPr>
          <a:xfrm>
            <a:off x="79450" y="1269053"/>
            <a:ext cx="1265848" cy="1254723"/>
          </a:xfrm>
          <a:custGeom>
            <a:rect b="b" l="l" r="r" t="t"/>
            <a:pathLst>
              <a:path extrusionOk="0" h="2509446" w="253169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9" name="Google Shape;519;p39"/>
          <p:cNvSpPr/>
          <p:nvPr/>
        </p:nvSpPr>
        <p:spPr>
          <a:xfrm>
            <a:off x="246750" y="2749025"/>
            <a:ext cx="1665674" cy="2023552"/>
          </a:xfrm>
          <a:custGeom>
            <a:rect b="b" l="l" r="r" t="t"/>
            <a:pathLst>
              <a:path extrusionOk="0" h="4047104" w="3331348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51114" l="-81624" r="-83423" t="-67063"/>
            </a:stretch>
          </a:blipFill>
          <a:ln>
            <a:noFill/>
          </a:ln>
        </p:spPr>
      </p:sp>
      <p:sp>
        <p:nvSpPr>
          <p:cNvPr id="520" name="Google Shape;520;p39"/>
          <p:cNvSpPr/>
          <p:nvPr/>
        </p:nvSpPr>
        <p:spPr>
          <a:xfrm>
            <a:off x="1912425" y="3159972"/>
            <a:ext cx="1521976" cy="1508600"/>
          </a:xfrm>
          <a:custGeom>
            <a:rect b="b" l="l" r="r" t="t"/>
            <a:pathLst>
              <a:path extrusionOk="0" h="3017200" w="3043952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1" name="Google Shape;521;p39"/>
          <p:cNvSpPr/>
          <p:nvPr/>
        </p:nvSpPr>
        <p:spPr>
          <a:xfrm>
            <a:off x="3473925" y="3002920"/>
            <a:ext cx="1665674" cy="1665654"/>
          </a:xfrm>
          <a:custGeom>
            <a:rect b="b" l="l" r="r" t="t"/>
            <a:pathLst>
              <a:path extrusionOk="0" h="3331308" w="333134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2" name="Google Shape;522;p39"/>
          <p:cNvSpPr/>
          <p:nvPr/>
        </p:nvSpPr>
        <p:spPr>
          <a:xfrm>
            <a:off x="5139600" y="2982413"/>
            <a:ext cx="1721825" cy="1706677"/>
          </a:xfrm>
          <a:custGeom>
            <a:rect b="b" l="l" r="r" t="t"/>
            <a:pathLst>
              <a:path extrusionOk="0" h="3413354" w="3443650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3" name="Google Shape;523;p39"/>
          <p:cNvSpPr/>
          <p:nvPr/>
        </p:nvSpPr>
        <p:spPr>
          <a:xfrm>
            <a:off x="6787625" y="2855553"/>
            <a:ext cx="1977774" cy="1960391"/>
          </a:xfrm>
          <a:custGeom>
            <a:rect b="b" l="l" r="r" t="t"/>
            <a:pathLst>
              <a:path extrusionOk="0" h="3920782" w="3955548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4" name="Google Shape;524;p39"/>
          <p:cNvSpPr/>
          <p:nvPr/>
        </p:nvSpPr>
        <p:spPr>
          <a:xfrm>
            <a:off x="1345302" y="1246786"/>
            <a:ext cx="1607675" cy="1395200"/>
          </a:xfrm>
          <a:custGeom>
            <a:rect b="b" l="l" r="r" t="t"/>
            <a:pathLst>
              <a:path extrusionOk="0" h="2790400" w="321535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7612" l="0" r="0" t="-7612"/>
            </a:stretch>
          </a:blipFill>
          <a:ln>
            <a:noFill/>
          </a:ln>
        </p:spPr>
      </p:sp>
      <p:sp>
        <p:nvSpPr>
          <p:cNvPr id="525" name="Google Shape;525;p39"/>
          <p:cNvSpPr/>
          <p:nvPr/>
        </p:nvSpPr>
        <p:spPr>
          <a:xfrm>
            <a:off x="3035647" y="1141837"/>
            <a:ext cx="1385380" cy="1202289"/>
          </a:xfrm>
          <a:custGeom>
            <a:rect b="b" l="l" r="r" t="t"/>
            <a:pathLst>
              <a:path extrusionOk="0" h="2404578" w="2770760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7612" l="0" r="0" t="-7612"/>
            </a:stretch>
          </a:blipFill>
          <a:ln>
            <a:noFill/>
          </a:ln>
        </p:spPr>
      </p:sp>
      <p:sp>
        <p:nvSpPr>
          <p:cNvPr id="526" name="Google Shape;526;p39"/>
          <p:cNvSpPr/>
          <p:nvPr/>
        </p:nvSpPr>
        <p:spPr>
          <a:xfrm>
            <a:off x="4471273" y="1296761"/>
            <a:ext cx="1492536" cy="1295263"/>
          </a:xfrm>
          <a:custGeom>
            <a:rect b="b" l="l" r="r" t="t"/>
            <a:pathLst>
              <a:path extrusionOk="0" h="2590526" w="2985072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-7613" l="0" r="0" t="-7614"/>
            </a:stretch>
          </a:blipFill>
          <a:ln>
            <a:noFill/>
          </a:ln>
        </p:spPr>
      </p:sp>
      <p:sp>
        <p:nvSpPr>
          <p:cNvPr id="527" name="Google Shape;527;p39"/>
          <p:cNvSpPr/>
          <p:nvPr/>
        </p:nvSpPr>
        <p:spPr>
          <a:xfrm>
            <a:off x="5675599" y="1091050"/>
            <a:ext cx="1966561" cy="1706675"/>
          </a:xfrm>
          <a:custGeom>
            <a:rect b="b" l="l" r="r" t="t"/>
            <a:pathLst>
              <a:path extrusionOk="0" h="3413350" w="3933122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-7612" l="0" r="0" t="-7612"/>
            </a:stretch>
          </a:blipFill>
          <a:ln>
            <a:noFill/>
          </a:ln>
        </p:spPr>
      </p:sp>
      <p:sp>
        <p:nvSpPr>
          <p:cNvPr id="528" name="Google Shape;528;p39"/>
          <p:cNvSpPr/>
          <p:nvPr/>
        </p:nvSpPr>
        <p:spPr>
          <a:xfrm>
            <a:off x="7255300" y="925398"/>
            <a:ext cx="1811645" cy="1795723"/>
          </a:xfrm>
          <a:custGeom>
            <a:rect b="b" l="l" r="r" t="t"/>
            <a:pathLst>
              <a:path extrusionOk="0" h="3591446" w="3623290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/>
          <p:nvPr/>
        </p:nvSpPr>
        <p:spPr>
          <a:xfrm flipH="1">
            <a:off x="-1" y="0"/>
            <a:ext cx="9259095" cy="5143500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p26"/>
          <p:cNvSpPr/>
          <p:nvPr/>
        </p:nvSpPr>
        <p:spPr>
          <a:xfrm>
            <a:off x="0" y="0"/>
            <a:ext cx="2270167" cy="5246113"/>
          </a:xfrm>
          <a:custGeom>
            <a:rect b="b" l="l" r="r" t="t"/>
            <a:pathLst>
              <a:path extrusionOk="0" h="10492225" w="4540334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232535" t="0"/>
            </a:stretch>
          </a:blipFill>
          <a:ln>
            <a:noFill/>
          </a:ln>
        </p:spPr>
      </p:sp>
      <p:sp>
        <p:nvSpPr>
          <p:cNvPr id="365" name="Google Shape;365;p26"/>
          <p:cNvSpPr/>
          <p:nvPr/>
        </p:nvSpPr>
        <p:spPr>
          <a:xfrm>
            <a:off x="5837541" y="-1"/>
            <a:ext cx="3423491" cy="5246113"/>
          </a:xfrm>
          <a:custGeom>
            <a:rect b="b" l="l" r="r" t="t"/>
            <a:pathLst>
              <a:path extrusionOk="0" h="10492225" w="6846982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20512" r="0" t="0"/>
            </a:stretch>
          </a:blipFill>
          <a:ln>
            <a:noFill/>
          </a:ln>
        </p:spPr>
      </p:sp>
      <p:sp>
        <p:nvSpPr>
          <p:cNvPr id="366" name="Google Shape;366;p26"/>
          <p:cNvSpPr txBox="1"/>
          <p:nvPr/>
        </p:nvSpPr>
        <p:spPr>
          <a:xfrm>
            <a:off x="1257300" y="426244"/>
            <a:ext cx="6953250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4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Проблемът и настоящите решения</a:t>
            </a:r>
            <a:endParaRPr b="1" sz="40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6"/>
          <p:cNvSpPr txBox="1"/>
          <p:nvPr/>
        </p:nvSpPr>
        <p:spPr>
          <a:xfrm>
            <a:off x="1573800" y="2293225"/>
            <a:ext cx="4921500" cy="24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Потреблението на електроенергия се </a:t>
            </a: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управлява</a:t>
            </a: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само от страна на </a:t>
            </a: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потребителя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При консумацията на нива близки до </a:t>
            </a:r>
            <a:r>
              <a:rPr b="1"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капацитета на производството</a:t>
            </a: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доставчикът може единствено да </a:t>
            </a:r>
            <a:r>
              <a:rPr b="1"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спре напълно</a:t>
            </a: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доставката до определена част от потребителите.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Цената на електроенергията на свободния пазар зависи от търсенето и предлагането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7"/>
          <p:cNvSpPr/>
          <p:nvPr/>
        </p:nvSpPr>
        <p:spPr>
          <a:xfrm flipH="1">
            <a:off x="-1" y="-1962"/>
            <a:ext cx="9259095" cy="5147429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27"/>
          <p:cNvSpPr/>
          <p:nvPr/>
        </p:nvSpPr>
        <p:spPr>
          <a:xfrm>
            <a:off x="0" y="0"/>
            <a:ext cx="2270167" cy="5246113"/>
          </a:xfrm>
          <a:custGeom>
            <a:rect b="b" l="l" r="r" t="t"/>
            <a:pathLst>
              <a:path extrusionOk="0" h="10492225" w="4540334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232535" t="0"/>
            </a:stretch>
          </a:blipFill>
          <a:ln>
            <a:noFill/>
          </a:ln>
        </p:spPr>
      </p:sp>
      <p:sp>
        <p:nvSpPr>
          <p:cNvPr id="374" name="Google Shape;374;p27"/>
          <p:cNvSpPr/>
          <p:nvPr/>
        </p:nvSpPr>
        <p:spPr>
          <a:xfrm>
            <a:off x="5837541" y="-1"/>
            <a:ext cx="3423491" cy="5246113"/>
          </a:xfrm>
          <a:custGeom>
            <a:rect b="b" l="l" r="r" t="t"/>
            <a:pathLst>
              <a:path extrusionOk="0" h="10492225" w="6846982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20507" r="0" t="0"/>
            </a:stretch>
          </a:blipFill>
          <a:ln>
            <a:noFill/>
          </a:ln>
        </p:spPr>
      </p:sp>
      <p:sp>
        <p:nvSpPr>
          <p:cNvPr id="375" name="Google Shape;375;p27"/>
          <p:cNvSpPr txBox="1"/>
          <p:nvPr/>
        </p:nvSpPr>
        <p:spPr>
          <a:xfrm>
            <a:off x="1239575" y="0"/>
            <a:ext cx="7322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4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Проблемът и настоящите решения - PLC Ripple contr</a:t>
            </a:r>
            <a:r>
              <a:rPr b="1" lang="bg" sz="4000">
                <a:solidFill>
                  <a:srgbClr val="FFF2CC"/>
                </a:solidFill>
              </a:rPr>
              <a:t>ol</a:t>
            </a:r>
            <a:endParaRPr b="1" sz="40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0328" y="1381600"/>
            <a:ext cx="6378449" cy="38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28"/>
          <p:cNvSpPr/>
          <p:nvPr/>
        </p:nvSpPr>
        <p:spPr>
          <a:xfrm>
            <a:off x="6434050" y="1981549"/>
            <a:ext cx="2635648" cy="2635602"/>
          </a:xfrm>
          <a:custGeom>
            <a:rect b="b" l="l" r="r" t="t"/>
            <a:pathLst>
              <a:path extrusionOk="0" h="5271204" w="5271296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p28"/>
          <p:cNvSpPr txBox="1"/>
          <p:nvPr/>
        </p:nvSpPr>
        <p:spPr>
          <a:xfrm>
            <a:off x="2781300" y="365206"/>
            <a:ext cx="5603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1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58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Цел на проекта</a:t>
            </a:r>
            <a:endParaRPr b="1" sz="58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8"/>
          <p:cNvSpPr txBox="1"/>
          <p:nvPr/>
        </p:nvSpPr>
        <p:spPr>
          <a:xfrm>
            <a:off x="995475" y="1502442"/>
            <a:ext cx="5665200" cy="19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1" marL="762000" marR="0" rtl="0" algn="l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1" lang="bg" sz="1800">
                <a:solidFill>
                  <a:srgbClr val="FFFFFF"/>
                </a:solidFill>
              </a:rPr>
              <a:t>Управление на потреблението на електроенергия в екстремни ситуации от д</a:t>
            </a:r>
            <a:r>
              <a:rPr b="1" lang="bg" sz="1800">
                <a:solidFill>
                  <a:srgbClr val="FFFFFF"/>
                </a:solidFill>
              </a:rPr>
              <a:t>оставчика</a:t>
            </a:r>
            <a:endParaRPr b="1" sz="1800">
              <a:solidFill>
                <a:srgbClr val="FFFFFF"/>
              </a:solidFill>
            </a:endParaRPr>
          </a:p>
          <a:p>
            <a:pPr indent="-304800" lvl="1" marL="762000" marR="0" rtl="0" algn="l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b="1" lang="bg" sz="1800">
                <a:solidFill>
                  <a:srgbClr val="FFFFFF"/>
                </a:solidFill>
              </a:rPr>
              <a:t>Задаване на предпочитания за потреблението от потребителя спрямо цената на електроенергията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p29"/>
          <p:cNvSpPr/>
          <p:nvPr/>
        </p:nvSpPr>
        <p:spPr>
          <a:xfrm>
            <a:off x="6434050" y="1981549"/>
            <a:ext cx="2635648" cy="2635602"/>
          </a:xfrm>
          <a:custGeom>
            <a:rect b="b" l="l" r="r" t="t"/>
            <a:pathLst>
              <a:path extrusionOk="0" h="5271204" w="5271296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9" name="Google Shape;399;p29"/>
          <p:cNvSpPr txBox="1"/>
          <p:nvPr/>
        </p:nvSpPr>
        <p:spPr>
          <a:xfrm>
            <a:off x="2772450" y="55356"/>
            <a:ext cx="5603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1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58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Цел на проекта</a:t>
            </a:r>
            <a:endParaRPr b="1" sz="58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1087" y="948150"/>
            <a:ext cx="6701825" cy="436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0" name="Google Shape;410;p30"/>
          <p:cNvSpPr/>
          <p:nvPr/>
        </p:nvSpPr>
        <p:spPr>
          <a:xfrm>
            <a:off x="6434050" y="1981549"/>
            <a:ext cx="2635648" cy="2635602"/>
          </a:xfrm>
          <a:custGeom>
            <a:rect b="b" l="l" r="r" t="t"/>
            <a:pathLst>
              <a:path extrusionOk="0" h="5271204" w="5271296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1" name="Google Shape;411;p30"/>
          <p:cNvSpPr txBox="1"/>
          <p:nvPr/>
        </p:nvSpPr>
        <p:spPr>
          <a:xfrm>
            <a:off x="2772450" y="55356"/>
            <a:ext cx="5603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1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58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Цел на проекта</a:t>
            </a:r>
            <a:endParaRPr b="1" sz="58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838" y="948151"/>
            <a:ext cx="8146328" cy="41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/>
          <p:nvPr/>
        </p:nvSpPr>
        <p:spPr>
          <a:xfrm flipH="1">
            <a:off x="-115096" y="0"/>
            <a:ext cx="9259095" cy="5147429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p31"/>
          <p:cNvSpPr txBox="1"/>
          <p:nvPr/>
        </p:nvSpPr>
        <p:spPr>
          <a:xfrm>
            <a:off x="803432" y="175086"/>
            <a:ext cx="80682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86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5800">
                <a:solidFill>
                  <a:srgbClr val="FFF2CC"/>
                </a:solidFill>
              </a:rPr>
              <a:t>Н</a:t>
            </a:r>
            <a:r>
              <a:rPr b="1" lang="bg" sz="58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ашето решение</a:t>
            </a:r>
            <a:endParaRPr b="1" sz="58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1"/>
          <p:cNvSpPr/>
          <p:nvPr/>
        </p:nvSpPr>
        <p:spPr>
          <a:xfrm flipH="1" rot="10800000">
            <a:off x="-115097" y="4387591"/>
            <a:ext cx="2654651" cy="790040"/>
          </a:xfrm>
          <a:custGeom>
            <a:rect b="b" l="l" r="r" t="t"/>
            <a:pathLst>
              <a:path extrusionOk="0" h="1580079" w="5309302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36891" l="0" r="-87104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1"/>
          <p:cNvSpPr/>
          <p:nvPr/>
        </p:nvSpPr>
        <p:spPr>
          <a:xfrm rot="10800000">
            <a:off x="7747777" y="-20116"/>
            <a:ext cx="1396223" cy="778927"/>
          </a:xfrm>
          <a:custGeom>
            <a:rect b="b" l="l" r="r" t="t"/>
            <a:pathLst>
              <a:path extrusionOk="0" h="1557854" w="2792446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76640" t="-244601"/>
            </a:stretch>
          </a:blipFill>
          <a:ln>
            <a:noFill/>
          </a:ln>
        </p:spPr>
      </p:sp>
      <p:sp>
        <p:nvSpPr>
          <p:cNvPr id="421" name="Google Shape;421;p31"/>
          <p:cNvSpPr/>
          <p:nvPr/>
        </p:nvSpPr>
        <p:spPr>
          <a:xfrm>
            <a:off x="290827" y="86561"/>
            <a:ext cx="1397009" cy="1384731"/>
          </a:xfrm>
          <a:custGeom>
            <a:rect b="b" l="l" r="r" t="t"/>
            <a:pathLst>
              <a:path extrusionOk="0" h="2769462" w="2794018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2" name="Google Shape;422;p31"/>
          <p:cNvSpPr/>
          <p:nvPr/>
        </p:nvSpPr>
        <p:spPr>
          <a:xfrm>
            <a:off x="5963260" y="2830079"/>
            <a:ext cx="3569035" cy="2930635"/>
          </a:xfrm>
          <a:custGeom>
            <a:rect b="b" l="l" r="r" t="t"/>
            <a:pathLst>
              <a:path extrusionOk="0" h="5861269" w="713807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52748" r="0" t="-113894"/>
            </a:stretch>
          </a:blipFill>
          <a:ln>
            <a:noFill/>
          </a:ln>
        </p:spPr>
      </p:sp>
      <p:sp>
        <p:nvSpPr>
          <p:cNvPr id="423" name="Google Shape;423;p31"/>
          <p:cNvSpPr txBox="1"/>
          <p:nvPr/>
        </p:nvSpPr>
        <p:spPr>
          <a:xfrm>
            <a:off x="32850" y="1401100"/>
            <a:ext cx="47421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bg" sz="1600">
                <a:solidFill>
                  <a:schemeClr val="lt1"/>
                </a:solidFill>
              </a:rPr>
              <a:t>Централизирана система за управление на потреблението от страна на доставчика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bg" sz="1600">
                <a:solidFill>
                  <a:schemeClr val="lt1"/>
                </a:solidFill>
              </a:rPr>
              <a:t>Disaster prevention сценарии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bg" sz="1600">
                <a:solidFill>
                  <a:schemeClr val="lt1"/>
                </a:solidFill>
              </a:rPr>
              <a:t>Доставчика изпраща динамична информация за </a:t>
            </a:r>
            <a:r>
              <a:rPr b="1" lang="bg" sz="1600">
                <a:solidFill>
                  <a:schemeClr val="lt1"/>
                </a:solidFill>
              </a:rPr>
              <a:t>наличния капацитет </a:t>
            </a:r>
            <a:r>
              <a:rPr lang="bg" sz="1600">
                <a:solidFill>
                  <a:schemeClr val="lt1"/>
                </a:solidFill>
              </a:rPr>
              <a:t>ел. енергия и настоящ режим на пестене на енергия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bg" sz="1600">
                <a:solidFill>
                  <a:schemeClr val="lt1"/>
                </a:solidFill>
              </a:rPr>
              <a:t>Потребителите могат да задават </a:t>
            </a:r>
            <a:r>
              <a:rPr b="1" lang="bg" sz="1600">
                <a:solidFill>
                  <a:schemeClr val="lt1"/>
                </a:solidFill>
              </a:rPr>
              <a:t>приоритет </a:t>
            </a:r>
            <a:r>
              <a:rPr lang="bg" sz="1600">
                <a:solidFill>
                  <a:schemeClr val="lt1"/>
                </a:solidFill>
              </a:rPr>
              <a:t>на различните консуматори  </a:t>
            </a:r>
            <a:endParaRPr sz="1600">
              <a:solidFill>
                <a:schemeClr val="lt1"/>
              </a:solidFill>
            </a:endParaRPr>
          </a:p>
        </p:txBody>
      </p:sp>
      <p:graphicFrame>
        <p:nvGraphicFramePr>
          <p:cNvPr id="424" name="Google Shape;424;p31"/>
          <p:cNvGraphicFramePr/>
          <p:nvPr/>
        </p:nvGraphicFramePr>
        <p:xfrm>
          <a:off x="4774950" y="113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{B2072924-BEB8-493D-800A-C14D820283D7}</a:tableStyleId>
              </a:tblPr>
              <a:tblGrid>
                <a:gridCol w="1784525"/>
                <a:gridCol w="1784525"/>
              </a:tblGrid>
              <a:tr h="526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/>
                        <a:t>Състояния на електропреносната мрежа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 hMerge="1"/>
              </a:tr>
              <a:tr h="52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/>
                        <a:t>A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/>
                        <a:t>15kW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2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/>
                        <a:t>B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/>
                        <a:t>10kW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2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/>
                        <a:t>C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/>
                        <a:t>6kW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2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/>
                        <a:t>D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/>
                        <a:t>3kW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2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/>
                        <a:t>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/>
                        <a:t>1.5kW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2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/>
                        <a:t>F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/>
                        <a:t>0.75kW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25" name="Google Shape;425;p31"/>
          <p:cNvSpPr txBox="1"/>
          <p:nvPr/>
        </p:nvSpPr>
        <p:spPr>
          <a:xfrm>
            <a:off x="6029775" y="1044625"/>
            <a:ext cx="313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2"/>
          <p:cNvSpPr/>
          <p:nvPr/>
        </p:nvSpPr>
        <p:spPr>
          <a:xfrm flipH="1">
            <a:off x="-115096" y="0"/>
            <a:ext cx="9259095" cy="5147429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32"/>
          <p:cNvSpPr txBox="1"/>
          <p:nvPr/>
        </p:nvSpPr>
        <p:spPr>
          <a:xfrm>
            <a:off x="803432" y="175086"/>
            <a:ext cx="80682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86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5800">
                <a:solidFill>
                  <a:srgbClr val="FFF2CC"/>
                </a:solidFill>
              </a:rPr>
              <a:t>Н</a:t>
            </a:r>
            <a:r>
              <a:rPr b="1" lang="bg" sz="58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ашето решение</a:t>
            </a:r>
            <a:endParaRPr b="1" sz="58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2"/>
          <p:cNvSpPr/>
          <p:nvPr/>
        </p:nvSpPr>
        <p:spPr>
          <a:xfrm flipH="1" rot="10800000">
            <a:off x="-115097" y="4387591"/>
            <a:ext cx="2654651" cy="790040"/>
          </a:xfrm>
          <a:custGeom>
            <a:rect b="b" l="l" r="r" t="t"/>
            <a:pathLst>
              <a:path extrusionOk="0" h="1580079" w="5309302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36871" l="0" r="-87097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32"/>
          <p:cNvSpPr/>
          <p:nvPr/>
        </p:nvSpPr>
        <p:spPr>
          <a:xfrm rot="10800000">
            <a:off x="7747777" y="-20117"/>
            <a:ext cx="1396223" cy="778927"/>
          </a:xfrm>
          <a:custGeom>
            <a:rect b="b" l="l" r="r" t="t"/>
            <a:pathLst>
              <a:path extrusionOk="0" h="1557854" w="2792446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76632" t="-244589"/>
            </a:stretch>
          </a:blipFill>
          <a:ln>
            <a:noFill/>
          </a:ln>
        </p:spPr>
      </p:sp>
      <p:sp>
        <p:nvSpPr>
          <p:cNvPr id="434" name="Google Shape;434;p32"/>
          <p:cNvSpPr/>
          <p:nvPr/>
        </p:nvSpPr>
        <p:spPr>
          <a:xfrm>
            <a:off x="290827" y="86561"/>
            <a:ext cx="1397009" cy="1384731"/>
          </a:xfrm>
          <a:custGeom>
            <a:rect b="b" l="l" r="r" t="t"/>
            <a:pathLst>
              <a:path extrusionOk="0" h="2769462" w="2794018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5" name="Google Shape;435;p32"/>
          <p:cNvSpPr/>
          <p:nvPr/>
        </p:nvSpPr>
        <p:spPr>
          <a:xfrm>
            <a:off x="5963260" y="2830079"/>
            <a:ext cx="3569035" cy="2930635"/>
          </a:xfrm>
          <a:custGeom>
            <a:rect b="b" l="l" r="r" t="t"/>
            <a:pathLst>
              <a:path extrusionOk="0" h="5861269" w="713807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52748" r="0" t="-113899"/>
            </a:stretch>
          </a:blipFill>
          <a:ln>
            <a:noFill/>
          </a:ln>
        </p:spPr>
      </p:sp>
      <p:sp>
        <p:nvSpPr>
          <p:cNvPr id="436" name="Google Shape;436;p32"/>
          <p:cNvSpPr txBox="1"/>
          <p:nvPr/>
        </p:nvSpPr>
        <p:spPr>
          <a:xfrm>
            <a:off x="6029775" y="1044625"/>
            <a:ext cx="313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7" name="Google Shape;43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3225" y="964850"/>
            <a:ext cx="2678975" cy="417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3"/>
          <p:cNvSpPr/>
          <p:nvPr/>
        </p:nvSpPr>
        <p:spPr>
          <a:xfrm flipH="1">
            <a:off x="-1" y="0"/>
            <a:ext cx="9259095" cy="5147429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3" name="Google Shape;443;p33"/>
          <p:cNvSpPr/>
          <p:nvPr/>
        </p:nvSpPr>
        <p:spPr>
          <a:xfrm>
            <a:off x="0" y="0"/>
            <a:ext cx="2433376" cy="5143500"/>
          </a:xfrm>
          <a:custGeom>
            <a:rect b="b" l="l" r="r" t="t"/>
            <a:pathLst>
              <a:path extrusionOk="0" h="10287000" w="4866751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204164" t="0"/>
            </a:stretch>
          </a:blipFill>
          <a:ln>
            <a:noFill/>
          </a:ln>
        </p:spPr>
      </p:sp>
      <p:sp>
        <p:nvSpPr>
          <p:cNvPr id="444" name="Google Shape;444;p33"/>
          <p:cNvSpPr txBox="1"/>
          <p:nvPr/>
        </p:nvSpPr>
        <p:spPr>
          <a:xfrm>
            <a:off x="2081400" y="74250"/>
            <a:ext cx="6384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44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Как работи?</a:t>
            </a:r>
            <a:endParaRPr sz="700"/>
          </a:p>
        </p:txBody>
      </p:sp>
      <p:sp>
        <p:nvSpPr>
          <p:cNvPr id="445" name="Google Shape;445;p33"/>
          <p:cNvSpPr/>
          <p:nvPr/>
        </p:nvSpPr>
        <p:spPr>
          <a:xfrm>
            <a:off x="4687095" y="-6350"/>
            <a:ext cx="4572000" cy="2208238"/>
          </a:xfrm>
          <a:custGeom>
            <a:rect b="b" l="l" r="r" t="t"/>
            <a:pathLst>
              <a:path extrusionOk="0" h="4416475" w="9144000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2921" l="-61888" r="0" t="0"/>
            </a:stretch>
          </a:blipFill>
          <a:ln>
            <a:noFill/>
          </a:ln>
        </p:spPr>
      </p:sp>
      <p:sp>
        <p:nvSpPr>
          <p:cNvPr id="446" name="Google Shape;446;p33"/>
          <p:cNvSpPr/>
          <p:nvPr/>
        </p:nvSpPr>
        <p:spPr>
          <a:xfrm>
            <a:off x="6836945" y="4034182"/>
            <a:ext cx="2422150" cy="1109318"/>
          </a:xfrm>
          <a:custGeom>
            <a:rect b="b" l="l" r="r" t="t"/>
            <a:pathLst>
              <a:path extrusionOk="0" h="2218637" w="4844300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1888" r="0" t="-145633"/>
            </a:stretch>
          </a:blipFill>
          <a:ln>
            <a:noFill/>
          </a:ln>
        </p:spPr>
      </p:sp>
      <p:pic>
        <p:nvPicPr>
          <p:cNvPr id="447" name="Google Shape;447;p33"/>
          <p:cNvPicPr preferRelativeResize="0"/>
          <p:nvPr/>
        </p:nvPicPr>
        <p:blipFill rotWithShape="1">
          <a:blip r:embed="rId5">
            <a:alphaModFix/>
          </a:blip>
          <a:srcRect b="0" l="7920" r="9311" t="0"/>
          <a:stretch/>
        </p:blipFill>
        <p:spPr>
          <a:xfrm>
            <a:off x="3477000" y="1395700"/>
            <a:ext cx="5333350" cy="33331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3"/>
          <p:cNvSpPr txBox="1"/>
          <p:nvPr/>
        </p:nvSpPr>
        <p:spPr>
          <a:xfrm>
            <a:off x="399550" y="1621700"/>
            <a:ext cx="3077400" cy="30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b="1"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Доставчика </a:t>
            </a: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определя режима на работа и максималната консумирана мощност и ги изпраща до крайните точки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Управляващата програма на </a:t>
            </a:r>
            <a:r>
              <a:rPr b="1"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крайните точки</a:t>
            </a: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решава как да изпълни изискванията и кои консуматори да изключи/запази.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